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80" r:id="rId4"/>
    <p:sldId id="258" r:id="rId5"/>
    <p:sldId id="261" r:id="rId6"/>
    <p:sldId id="262" r:id="rId7"/>
    <p:sldId id="263" r:id="rId8"/>
    <p:sldId id="264" r:id="rId9"/>
    <p:sldId id="259" r:id="rId10"/>
    <p:sldId id="265" r:id="rId11"/>
    <p:sldId id="266" r:id="rId12"/>
    <p:sldId id="281" r:id="rId13"/>
    <p:sldId id="267" r:id="rId14"/>
    <p:sldId id="278" r:id="rId15"/>
    <p:sldId id="269" r:id="rId16"/>
    <p:sldId id="268" r:id="rId17"/>
    <p:sldId id="283" r:id="rId18"/>
    <p:sldId id="284" r:id="rId19"/>
    <p:sldId id="275" r:id="rId20"/>
    <p:sldId id="270" r:id="rId21"/>
    <p:sldId id="271" r:id="rId22"/>
    <p:sldId id="277" r:id="rId23"/>
    <p:sldId id="285" r:id="rId24"/>
    <p:sldId id="276" r:id="rId25"/>
    <p:sldId id="279" r:id="rId26"/>
    <p:sldId id="282" r:id="rId27"/>
    <p:sldId id="286" r:id="rId28"/>
    <p:sldId id="290" r:id="rId29"/>
    <p:sldId id="288" r:id="rId30"/>
    <p:sldId id="287" r:id="rId31"/>
    <p:sldId id="291" r:id="rId32"/>
    <p:sldId id="289" r:id="rId33"/>
    <p:sldId id="292" r:id="rId34"/>
    <p:sldId id="293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00"/>
    <a:srgbClr val="4B4B4B"/>
    <a:srgbClr val="3D3D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7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128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BC0BDB-B6DB-436F-B4BE-E1C0C6771525}" type="datetimeFigureOut">
              <a:rPr lang="en-AU" smtClean="0"/>
              <a:t>6/05/2020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C55854-6EFA-4F78-B960-673BA0CB4F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2209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55854-6EFA-4F78-B960-673BA0CB4F39}" type="slidenum">
              <a:rPr lang="en-AU" smtClean="0"/>
              <a:t>20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2376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55854-6EFA-4F78-B960-673BA0CB4F39}" type="slidenum">
              <a:rPr lang="en-AU" smtClean="0"/>
              <a:t>24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9049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55854-6EFA-4F78-B960-673BA0CB4F39}" type="slidenum">
              <a:rPr lang="en-AU" smtClean="0"/>
              <a:t>25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28465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55854-6EFA-4F78-B960-673BA0CB4F39}" type="slidenum">
              <a:rPr lang="en-AU" smtClean="0"/>
              <a:t>26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8004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55854-6EFA-4F78-B960-673BA0CB4F39}" type="slidenum">
              <a:rPr lang="en-AU" smtClean="0"/>
              <a:t>29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2647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55854-6EFA-4F78-B960-673BA0CB4F39}" type="slidenum">
              <a:rPr lang="en-AU" smtClean="0"/>
              <a:t>32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0749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3D3D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Triangle 7">
            <a:extLst>
              <a:ext uri="{FF2B5EF4-FFF2-40B4-BE49-F238E27FC236}">
                <a16:creationId xmlns:a16="http://schemas.microsoft.com/office/drawing/2014/main" id="{3E1685FA-1A80-4363-8F09-6D7B938E13D0}"/>
              </a:ext>
            </a:extLst>
          </p:cNvPr>
          <p:cNvSpPr/>
          <p:nvPr userDrawn="1"/>
        </p:nvSpPr>
        <p:spPr>
          <a:xfrm flipH="1">
            <a:off x="0" y="4239491"/>
            <a:ext cx="12192000" cy="2618509"/>
          </a:xfrm>
          <a:prstGeom prst="rtTriangle">
            <a:avLst/>
          </a:prstGeom>
          <a:solidFill>
            <a:srgbClr val="4B4B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727FDA-EC6F-4AAC-939A-806A0C36A1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09018" y="4735945"/>
            <a:ext cx="2068945" cy="206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839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C3BFC7-EF98-41CB-AD7D-6A3CEB5EA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5F5D7-3DF0-4B37-BCCF-F3A692995B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090A8-32BA-423F-9491-C06DC24C75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88324-B046-43DF-B19D-A132D4B41025}" type="datetimeFigureOut">
              <a:rPr lang="en-AU" smtClean="0"/>
              <a:t>6/05/2020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2AB028-1552-4963-8DEF-B81810D472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E0507-9585-4D32-A9AA-51DAA9FFF7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63F3B-EA12-4B4F-81CF-C9DF9F44F4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9850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0BCE2-2140-4347-896A-D6EDA41D9B6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524000" y="2595417"/>
            <a:ext cx="9144000" cy="914545"/>
          </a:xfr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Come Fly With 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3ABD7C-2006-4141-9E15-A4BB9B24B49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marL="0" indent="0"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An insight into aviation traffic within Australia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4954735-3986-49ED-AA0E-9C1DF4C25A1F}"/>
              </a:ext>
            </a:extLst>
          </p:cNvPr>
          <p:cNvCxnSpPr>
            <a:cxnSpLocks/>
          </p:cNvCxnSpPr>
          <p:nvPr/>
        </p:nvCxnSpPr>
        <p:spPr>
          <a:xfrm flipH="1">
            <a:off x="1524000" y="4134356"/>
            <a:ext cx="7906327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3894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A2F73CD-3D88-4336-A234-ABCDE364E4AE}"/>
              </a:ext>
            </a:extLst>
          </p:cNvPr>
          <p:cNvGrpSpPr/>
          <p:nvPr/>
        </p:nvGrpSpPr>
        <p:grpSpPr>
          <a:xfrm>
            <a:off x="135466" y="131235"/>
            <a:ext cx="2044700" cy="2044700"/>
            <a:chOff x="1270000" y="2370667"/>
            <a:chExt cx="2044700" cy="2044700"/>
          </a:xfrm>
        </p:grpSpPr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A7B0E3BC-020F-448A-8087-4FB312912A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9225" y="2519892"/>
              <a:ext cx="1746250" cy="1746250"/>
            </a:xfrm>
            <a:prstGeom prst="rect">
              <a:avLst/>
            </a:prstGeom>
            <a:noFill/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FA1A7E1-3053-4B85-9B84-B4D02CC0DEF4}"/>
                </a:ext>
              </a:extLst>
            </p:cNvPr>
            <p:cNvSpPr/>
            <p:nvPr/>
          </p:nvSpPr>
          <p:spPr>
            <a:xfrm>
              <a:off x="1270000" y="2370667"/>
              <a:ext cx="2044700" cy="2044700"/>
            </a:xfrm>
            <a:prstGeom prst="ellipse">
              <a:avLst/>
            </a:prstGeom>
            <a:noFill/>
            <a:ln>
              <a:solidFill>
                <a:srgbClr val="FFF2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8" name="Subtitle 2">
            <a:extLst>
              <a:ext uri="{FF2B5EF4-FFF2-40B4-BE49-F238E27FC236}">
                <a16:creationId xmlns:a16="http://schemas.microsoft.com/office/drawing/2014/main" id="{378141D6-E7C4-4A9F-837D-577DBB81A88D}"/>
              </a:ext>
            </a:extLst>
          </p:cNvPr>
          <p:cNvSpPr txBox="1">
            <a:spLocks/>
          </p:cNvSpPr>
          <p:nvPr/>
        </p:nvSpPr>
        <p:spPr>
          <a:xfrm>
            <a:off x="3115733" y="280460"/>
            <a:ext cx="8318500" cy="5193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pandas used to combine excel spreadsheets into a data frame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b="1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b="1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Remove unnecessary columns while importing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b="1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161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A2F73CD-3D88-4336-A234-ABCDE364E4AE}"/>
              </a:ext>
            </a:extLst>
          </p:cNvPr>
          <p:cNvGrpSpPr/>
          <p:nvPr/>
        </p:nvGrpSpPr>
        <p:grpSpPr>
          <a:xfrm>
            <a:off x="135466" y="131235"/>
            <a:ext cx="2044700" cy="2044700"/>
            <a:chOff x="1270000" y="2370667"/>
            <a:chExt cx="2044700" cy="2044700"/>
          </a:xfrm>
        </p:grpSpPr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A7B0E3BC-020F-448A-8087-4FB312912A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419225" y="2519892"/>
              <a:ext cx="1746250" cy="1746250"/>
            </a:xfrm>
            <a:prstGeom prst="rect">
              <a:avLst/>
            </a:prstGeom>
            <a:noFill/>
          </p:spPr>
        </p:pic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FA1A7E1-3053-4B85-9B84-B4D02CC0DEF4}"/>
                </a:ext>
              </a:extLst>
            </p:cNvPr>
            <p:cNvSpPr/>
            <p:nvPr/>
          </p:nvSpPr>
          <p:spPr>
            <a:xfrm>
              <a:off x="1270000" y="2370667"/>
              <a:ext cx="2044700" cy="2044700"/>
            </a:xfrm>
            <a:prstGeom prst="ellipse">
              <a:avLst/>
            </a:prstGeom>
            <a:noFill/>
            <a:ln>
              <a:solidFill>
                <a:srgbClr val="FFF2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10" name="Subtitle 2">
            <a:extLst>
              <a:ext uri="{FF2B5EF4-FFF2-40B4-BE49-F238E27FC236}">
                <a16:creationId xmlns:a16="http://schemas.microsoft.com/office/drawing/2014/main" id="{C25C1657-638A-496E-AC46-913A530694AF}"/>
              </a:ext>
            </a:extLst>
          </p:cNvPr>
          <p:cNvSpPr txBox="1">
            <a:spLocks/>
          </p:cNvSpPr>
          <p:nvPr/>
        </p:nvSpPr>
        <p:spPr>
          <a:xfrm>
            <a:off x="3115733" y="280460"/>
            <a:ext cx="8318500" cy="5193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b="1" dirty="0" err="1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xarray</a:t>
            </a:r>
            <a:r>
              <a:rPr lang="en-AU" b="1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 provides fantastic n-dimensional arrays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b="1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Pandas data is then converted to an </a:t>
            </a:r>
            <a:r>
              <a:rPr lang="en-AU" b="1" dirty="0" err="1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xarray</a:t>
            </a:r>
            <a:r>
              <a:rPr lang="en-AU" b="1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 structure – simplifying working with multidimensional data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b="1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990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>
            <a:extLst>
              <a:ext uri="{FF2B5EF4-FFF2-40B4-BE49-F238E27FC236}">
                <a16:creationId xmlns:a16="http://schemas.microsoft.com/office/drawing/2014/main" id="{C25C1657-638A-496E-AC46-913A530694AF}"/>
              </a:ext>
            </a:extLst>
          </p:cNvPr>
          <p:cNvSpPr txBox="1">
            <a:spLocks/>
          </p:cNvSpPr>
          <p:nvPr/>
        </p:nvSpPr>
        <p:spPr>
          <a:xfrm>
            <a:off x="3115733" y="280460"/>
            <a:ext cx="8318500" cy="5193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b="1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Visualisations are done using matplotlib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b="1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FBD0B0-43B4-4F3B-98A2-5A2B9423CD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" y="164592"/>
            <a:ext cx="1943100" cy="194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0963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FCF0B-2421-4E6E-BBFA-8EFCC7640C9D}"/>
              </a:ext>
            </a:extLst>
          </p:cNvPr>
          <p:cNvSpPr txBox="1">
            <a:spLocks/>
          </p:cNvSpPr>
          <p:nvPr/>
        </p:nvSpPr>
        <p:spPr>
          <a:xfrm>
            <a:off x="1524000" y="2514455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International </a:t>
            </a:r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Visualizations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C328459-96A5-4D29-8576-F7FB543D6724}"/>
              </a:ext>
            </a:extLst>
          </p:cNvPr>
          <p:cNvCxnSpPr>
            <a:cxnSpLocks/>
          </p:cNvCxnSpPr>
          <p:nvPr/>
        </p:nvCxnSpPr>
        <p:spPr>
          <a:xfrm flipH="1">
            <a:off x="3773054" y="3429000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5672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68E3DD23-5899-4ECC-9A3E-1DC26173522C}"/>
              </a:ext>
            </a:extLst>
          </p:cNvPr>
          <p:cNvSpPr txBox="1">
            <a:spLocks/>
          </p:cNvSpPr>
          <p:nvPr/>
        </p:nvSpPr>
        <p:spPr>
          <a:xfrm>
            <a:off x="268680" y="1412231"/>
            <a:ext cx="11645679" cy="4716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Important part for initial visualizations is to see overall Australian trends at a glance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To understand individual airports, it’s important to understand Australia as a whole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B720783-13BF-4DEF-8776-4D4A37E18F49}"/>
              </a:ext>
            </a:extLst>
          </p:cNvPr>
          <p:cNvSpPr txBox="1">
            <a:spLocks/>
          </p:cNvSpPr>
          <p:nvPr/>
        </p:nvSpPr>
        <p:spPr>
          <a:xfrm>
            <a:off x="-474681" y="241772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International Visualizations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FDB0F6A-6BE4-4630-9F3E-4E0D119DEF8B}"/>
              </a:ext>
            </a:extLst>
          </p:cNvPr>
          <p:cNvCxnSpPr>
            <a:cxnSpLocks/>
          </p:cNvCxnSpPr>
          <p:nvPr/>
        </p:nvCxnSpPr>
        <p:spPr>
          <a:xfrm flipH="1">
            <a:off x="1774373" y="1077703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836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E7EAB1-B439-4188-8B4A-153F2C023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144" y="247397"/>
            <a:ext cx="7044602" cy="360668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3C9FAA7-28F7-430C-A71B-F545398E44DC}"/>
              </a:ext>
            </a:extLst>
          </p:cNvPr>
          <p:cNvSpPr txBox="1">
            <a:spLocks/>
          </p:cNvSpPr>
          <p:nvPr/>
        </p:nvSpPr>
        <p:spPr>
          <a:xfrm>
            <a:off x="7235302" y="1047565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Stacked bar chart showing total arrivals in Australia each month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9DE2A-D8BC-42F8-B9A2-5002E5466014}"/>
              </a:ext>
            </a:extLst>
          </p:cNvPr>
          <p:cNvSpPr txBox="1">
            <a:spLocks/>
          </p:cNvSpPr>
          <p:nvPr/>
        </p:nvSpPr>
        <p:spPr>
          <a:xfrm>
            <a:off x="5048527" y="439114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Monthly Arrivals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3CDC234-268A-4E73-8C02-3D43BBE2AD22}"/>
              </a:ext>
            </a:extLst>
          </p:cNvPr>
          <p:cNvCxnSpPr>
            <a:cxnSpLocks/>
          </p:cNvCxnSpPr>
          <p:nvPr/>
        </p:nvCxnSpPr>
        <p:spPr>
          <a:xfrm flipH="1">
            <a:off x="7341970" y="1208224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F4CD056A-17FC-4E04-8E88-5FC2DD8E54FA}"/>
              </a:ext>
            </a:extLst>
          </p:cNvPr>
          <p:cNvSpPr txBox="1">
            <a:spLocks/>
          </p:cNvSpPr>
          <p:nvPr/>
        </p:nvSpPr>
        <p:spPr>
          <a:xfrm>
            <a:off x="0" y="4030462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D5B395A2-A45F-4C65-BEB0-6AFCCE239785}"/>
              </a:ext>
            </a:extLst>
          </p:cNvPr>
          <p:cNvSpPr txBox="1">
            <a:spLocks/>
          </p:cNvSpPr>
          <p:nvPr/>
        </p:nvSpPr>
        <p:spPr>
          <a:xfrm>
            <a:off x="172090" y="3671561"/>
            <a:ext cx="8772734" cy="26568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Arrivals are trending upward as times goes on</a:t>
            </a:r>
          </a:p>
          <a:p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Volume oscillates on a seasonal basis</a:t>
            </a:r>
          </a:p>
        </p:txBody>
      </p:sp>
    </p:spTree>
    <p:extLst>
      <p:ext uri="{BB962C8B-B14F-4D97-AF65-F5344CB8AC3E}">
        <p14:creationId xmlns:p14="http://schemas.microsoft.com/office/powerpoint/2010/main" val="601014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E7EAB1-B439-4188-8B4A-153F2C023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2016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714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E7EAB1-B439-4188-8B4A-153F2C023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144" y="247397"/>
            <a:ext cx="7044602" cy="360668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3C9FAA7-28F7-430C-A71B-F545398E44DC}"/>
              </a:ext>
            </a:extLst>
          </p:cNvPr>
          <p:cNvSpPr txBox="1">
            <a:spLocks/>
          </p:cNvSpPr>
          <p:nvPr/>
        </p:nvSpPr>
        <p:spPr>
          <a:xfrm>
            <a:off x="7235302" y="1047565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Can also be represented as a standard line chart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9DE2A-D8BC-42F8-B9A2-5002E5466014}"/>
              </a:ext>
            </a:extLst>
          </p:cNvPr>
          <p:cNvSpPr txBox="1">
            <a:spLocks/>
          </p:cNvSpPr>
          <p:nvPr/>
        </p:nvSpPr>
        <p:spPr>
          <a:xfrm>
            <a:off x="5048527" y="439114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Monthly Arrivals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3CDC234-268A-4E73-8C02-3D43BBE2AD22}"/>
              </a:ext>
            </a:extLst>
          </p:cNvPr>
          <p:cNvCxnSpPr>
            <a:cxnSpLocks/>
          </p:cNvCxnSpPr>
          <p:nvPr/>
        </p:nvCxnSpPr>
        <p:spPr>
          <a:xfrm flipH="1">
            <a:off x="7341970" y="1208224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F4CD056A-17FC-4E04-8E88-5FC2DD8E54FA}"/>
              </a:ext>
            </a:extLst>
          </p:cNvPr>
          <p:cNvSpPr txBox="1">
            <a:spLocks/>
          </p:cNvSpPr>
          <p:nvPr/>
        </p:nvSpPr>
        <p:spPr>
          <a:xfrm>
            <a:off x="0" y="4030462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D5B395A2-A45F-4C65-BEB0-6AFCCE239785}"/>
              </a:ext>
            </a:extLst>
          </p:cNvPr>
          <p:cNvSpPr txBox="1">
            <a:spLocks/>
          </p:cNvSpPr>
          <p:nvPr/>
        </p:nvSpPr>
        <p:spPr>
          <a:xfrm>
            <a:off x="172090" y="3671561"/>
            <a:ext cx="8772734" cy="26568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Easier to compare differences between airports</a:t>
            </a:r>
          </a:p>
        </p:txBody>
      </p:sp>
    </p:spTree>
    <p:extLst>
      <p:ext uri="{BB962C8B-B14F-4D97-AF65-F5344CB8AC3E}">
        <p14:creationId xmlns:p14="http://schemas.microsoft.com/office/powerpoint/2010/main" val="3805517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E7EAB1-B439-4188-8B4A-153F2C023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2016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820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3C9FAA7-28F7-430C-A71B-F545398E44DC}"/>
              </a:ext>
            </a:extLst>
          </p:cNvPr>
          <p:cNvSpPr txBox="1">
            <a:spLocks/>
          </p:cNvSpPr>
          <p:nvPr/>
        </p:nvSpPr>
        <p:spPr>
          <a:xfrm>
            <a:off x="7235302" y="1047565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Trend graphs between various locations in Australia and international hotspots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Axes between charts are not to scale – trends only!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9DE2A-D8BC-42F8-B9A2-5002E5466014}"/>
              </a:ext>
            </a:extLst>
          </p:cNvPr>
          <p:cNvSpPr txBox="1">
            <a:spLocks/>
          </p:cNvSpPr>
          <p:nvPr/>
        </p:nvSpPr>
        <p:spPr>
          <a:xfrm>
            <a:off x="5048527" y="439114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Trends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3CDC234-268A-4E73-8C02-3D43BBE2AD22}"/>
              </a:ext>
            </a:extLst>
          </p:cNvPr>
          <p:cNvCxnSpPr>
            <a:cxnSpLocks/>
          </p:cNvCxnSpPr>
          <p:nvPr/>
        </p:nvCxnSpPr>
        <p:spPr>
          <a:xfrm flipH="1">
            <a:off x="7341970" y="1208224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F4CD056A-17FC-4E04-8E88-5FC2DD8E54FA}"/>
              </a:ext>
            </a:extLst>
          </p:cNvPr>
          <p:cNvSpPr txBox="1">
            <a:spLocks/>
          </p:cNvSpPr>
          <p:nvPr/>
        </p:nvSpPr>
        <p:spPr>
          <a:xfrm>
            <a:off x="0" y="4030462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D5B395A2-A45F-4C65-BEB0-6AFCCE239785}"/>
              </a:ext>
            </a:extLst>
          </p:cNvPr>
          <p:cNvSpPr txBox="1">
            <a:spLocks/>
          </p:cNvSpPr>
          <p:nvPr/>
        </p:nvSpPr>
        <p:spPr>
          <a:xfrm>
            <a:off x="172090" y="3671561"/>
            <a:ext cx="8772734" cy="26568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Similar upwards trend is visible</a:t>
            </a:r>
          </a:p>
          <a:p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Seasonal fluctuations are more pronounced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CFDE44-6B5C-48D1-87C9-98CD672C6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9194" y="338395"/>
            <a:ext cx="6871969" cy="351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28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0EDCBE0F-2B7F-4EE7-84E5-C6C5980EC5AC}"/>
              </a:ext>
            </a:extLst>
          </p:cNvPr>
          <p:cNvSpPr txBox="1">
            <a:spLocks/>
          </p:cNvSpPr>
          <p:nvPr/>
        </p:nvSpPr>
        <p:spPr>
          <a:xfrm>
            <a:off x="268680" y="1412231"/>
            <a:ext cx="11645679" cy="4716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Aviation is a growing necessity in keeping our modern world connected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Australia is especially reliant on aviation due to a lack of land borders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96756F-C154-4C34-B529-81E403B61F65}"/>
              </a:ext>
            </a:extLst>
          </p:cNvPr>
          <p:cNvSpPr txBox="1">
            <a:spLocks/>
          </p:cNvSpPr>
          <p:nvPr/>
        </p:nvSpPr>
        <p:spPr>
          <a:xfrm>
            <a:off x="-507781" y="239573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Why is aviation important?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CDA7EBD-88AC-4131-B93A-3337013A5720}"/>
              </a:ext>
            </a:extLst>
          </p:cNvPr>
          <p:cNvCxnSpPr>
            <a:cxnSpLocks/>
          </p:cNvCxnSpPr>
          <p:nvPr/>
        </p:nvCxnSpPr>
        <p:spPr>
          <a:xfrm flipH="1">
            <a:off x="1505432" y="1154118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61736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912E4C-B8A6-4B4B-BEB9-8C0A10BD76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09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61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279DE2A-D8BC-42F8-B9A2-5002E5466014}"/>
              </a:ext>
            </a:extLst>
          </p:cNvPr>
          <p:cNvSpPr txBox="1">
            <a:spLocks/>
          </p:cNvSpPr>
          <p:nvPr/>
        </p:nvSpPr>
        <p:spPr>
          <a:xfrm>
            <a:off x="5048527" y="439114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Trends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3CDC234-268A-4E73-8C02-3D43BBE2AD22}"/>
              </a:ext>
            </a:extLst>
          </p:cNvPr>
          <p:cNvCxnSpPr>
            <a:cxnSpLocks/>
          </p:cNvCxnSpPr>
          <p:nvPr/>
        </p:nvCxnSpPr>
        <p:spPr>
          <a:xfrm flipH="1">
            <a:off x="7341970" y="1208224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F4CD056A-17FC-4E04-8E88-5FC2DD8E54FA}"/>
              </a:ext>
            </a:extLst>
          </p:cNvPr>
          <p:cNvSpPr txBox="1">
            <a:spLocks/>
          </p:cNvSpPr>
          <p:nvPr/>
        </p:nvSpPr>
        <p:spPr>
          <a:xfrm>
            <a:off x="0" y="4030462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2DD66C-1520-4910-A957-E3ABCFA71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52" y="102594"/>
            <a:ext cx="3611434" cy="2006353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96980361-2285-4E2E-B53F-BED1673909E7}"/>
              </a:ext>
            </a:extLst>
          </p:cNvPr>
          <p:cNvSpPr txBox="1">
            <a:spLocks/>
          </p:cNvSpPr>
          <p:nvPr/>
        </p:nvSpPr>
        <p:spPr>
          <a:xfrm>
            <a:off x="7235302" y="1047565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Certain events can have major impacts in the data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B0C687-6300-4285-971A-879F620DA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52" y="2204110"/>
            <a:ext cx="5507252" cy="345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062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279DE2A-D8BC-42F8-B9A2-5002E5466014}"/>
              </a:ext>
            </a:extLst>
          </p:cNvPr>
          <p:cNvSpPr txBox="1">
            <a:spLocks/>
          </p:cNvSpPr>
          <p:nvPr/>
        </p:nvSpPr>
        <p:spPr>
          <a:xfrm>
            <a:off x="5048527" y="439114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Trends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3CDC234-268A-4E73-8C02-3D43BBE2AD22}"/>
              </a:ext>
            </a:extLst>
          </p:cNvPr>
          <p:cNvCxnSpPr>
            <a:cxnSpLocks/>
          </p:cNvCxnSpPr>
          <p:nvPr/>
        </p:nvCxnSpPr>
        <p:spPr>
          <a:xfrm flipH="1">
            <a:off x="7341970" y="1208224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F4CD056A-17FC-4E04-8E88-5FC2DD8E54FA}"/>
              </a:ext>
            </a:extLst>
          </p:cNvPr>
          <p:cNvSpPr txBox="1">
            <a:spLocks/>
          </p:cNvSpPr>
          <p:nvPr/>
        </p:nvSpPr>
        <p:spPr>
          <a:xfrm>
            <a:off x="0" y="4030462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6980361-2285-4E2E-B53F-BED1673909E7}"/>
              </a:ext>
            </a:extLst>
          </p:cNvPr>
          <p:cNvSpPr txBox="1">
            <a:spLocks/>
          </p:cNvSpPr>
          <p:nvPr/>
        </p:nvSpPr>
        <p:spPr>
          <a:xfrm>
            <a:off x="7235302" y="1047565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Is there a better way to view the seasonal trends?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0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279DE2A-D8BC-42F8-B9A2-5002E5466014}"/>
              </a:ext>
            </a:extLst>
          </p:cNvPr>
          <p:cNvSpPr txBox="1">
            <a:spLocks/>
          </p:cNvSpPr>
          <p:nvPr/>
        </p:nvSpPr>
        <p:spPr>
          <a:xfrm>
            <a:off x="5048527" y="439114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Trends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3CDC234-268A-4E73-8C02-3D43BBE2AD22}"/>
              </a:ext>
            </a:extLst>
          </p:cNvPr>
          <p:cNvCxnSpPr>
            <a:cxnSpLocks/>
          </p:cNvCxnSpPr>
          <p:nvPr/>
        </p:nvCxnSpPr>
        <p:spPr>
          <a:xfrm flipH="1">
            <a:off x="7341970" y="1208224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F4CD056A-17FC-4E04-8E88-5FC2DD8E54FA}"/>
              </a:ext>
            </a:extLst>
          </p:cNvPr>
          <p:cNvSpPr txBox="1">
            <a:spLocks/>
          </p:cNvSpPr>
          <p:nvPr/>
        </p:nvSpPr>
        <p:spPr>
          <a:xfrm>
            <a:off x="0" y="4030462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6980361-2285-4E2E-B53F-BED1673909E7}"/>
              </a:ext>
            </a:extLst>
          </p:cNvPr>
          <p:cNvSpPr txBox="1">
            <a:spLocks/>
          </p:cNvSpPr>
          <p:nvPr/>
        </p:nvSpPr>
        <p:spPr>
          <a:xfrm>
            <a:off x="7235302" y="1047565"/>
            <a:ext cx="4956698" cy="5042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Good breakdown of month and year performance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Seasonal peaks are now more obvious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FAB3F9-F23C-4141-923D-12A0A9865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4139" y="217554"/>
            <a:ext cx="5734889" cy="30085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D97719-747A-4827-876A-7804D2DD88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4139" y="3410310"/>
            <a:ext cx="5734888" cy="300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624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912E4C-B8A6-4B4B-BEB9-8C0A10BD76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09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1623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912E4C-B8A6-4B4B-BEB9-8C0A10BD76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8654" y="0"/>
            <a:ext cx="121909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3768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42252B4-C8D0-4A52-B44C-D9AA61A2D84D}"/>
              </a:ext>
            </a:extLst>
          </p:cNvPr>
          <p:cNvSpPr txBox="1">
            <a:spLocks/>
          </p:cNvSpPr>
          <p:nvPr/>
        </p:nvSpPr>
        <p:spPr>
          <a:xfrm>
            <a:off x="1524000" y="2514455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Domestic Visualizations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22D3EE8-7260-4D2D-BB35-8EA8448F3A91}"/>
              </a:ext>
            </a:extLst>
          </p:cNvPr>
          <p:cNvCxnSpPr>
            <a:cxnSpLocks/>
          </p:cNvCxnSpPr>
          <p:nvPr/>
        </p:nvCxnSpPr>
        <p:spPr>
          <a:xfrm flipH="1">
            <a:off x="3773054" y="3429000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28259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68E3DD23-5899-4ECC-9A3E-1DC26173522C}"/>
              </a:ext>
            </a:extLst>
          </p:cNvPr>
          <p:cNvSpPr txBox="1">
            <a:spLocks/>
          </p:cNvSpPr>
          <p:nvPr/>
        </p:nvSpPr>
        <p:spPr>
          <a:xfrm>
            <a:off x="268680" y="1412231"/>
            <a:ext cx="11645679" cy="4716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Domestic data is provided as city pairs (no directional information)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B720783-13BF-4DEF-8776-4D4A37E18F49}"/>
              </a:ext>
            </a:extLst>
          </p:cNvPr>
          <p:cNvSpPr txBox="1">
            <a:spLocks/>
          </p:cNvSpPr>
          <p:nvPr/>
        </p:nvSpPr>
        <p:spPr>
          <a:xfrm>
            <a:off x="-474681" y="241772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Domestic Visualizations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FDB0F6A-6BE4-4630-9F3E-4E0D119DEF8B}"/>
              </a:ext>
            </a:extLst>
          </p:cNvPr>
          <p:cNvCxnSpPr>
            <a:cxnSpLocks/>
          </p:cNvCxnSpPr>
          <p:nvPr/>
        </p:nvCxnSpPr>
        <p:spPr>
          <a:xfrm flipH="1">
            <a:off x="1774373" y="1077703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8916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E7EAB1-B439-4188-8B4A-153F2C023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144" y="247397"/>
            <a:ext cx="7044601" cy="360668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3C9FAA7-28F7-430C-A71B-F545398E44DC}"/>
              </a:ext>
            </a:extLst>
          </p:cNvPr>
          <p:cNvSpPr txBox="1">
            <a:spLocks/>
          </p:cNvSpPr>
          <p:nvPr/>
        </p:nvSpPr>
        <p:spPr>
          <a:xfrm>
            <a:off x="7235302" y="1047565"/>
            <a:ext cx="4956698" cy="371362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Heatmap showing connections between Australian airports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Primarily consists of regional airports connected to metropolitan airports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9DE2A-D8BC-42F8-B9A2-5002E5466014}"/>
              </a:ext>
            </a:extLst>
          </p:cNvPr>
          <p:cNvSpPr txBox="1">
            <a:spLocks/>
          </p:cNvSpPr>
          <p:nvPr/>
        </p:nvSpPr>
        <p:spPr>
          <a:xfrm>
            <a:off x="5048527" y="439114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Heatmap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3CDC234-268A-4E73-8C02-3D43BBE2AD22}"/>
              </a:ext>
            </a:extLst>
          </p:cNvPr>
          <p:cNvCxnSpPr>
            <a:cxnSpLocks/>
          </p:cNvCxnSpPr>
          <p:nvPr/>
        </p:nvCxnSpPr>
        <p:spPr>
          <a:xfrm flipH="1">
            <a:off x="7341970" y="1208224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F4CD056A-17FC-4E04-8E88-5FC2DD8E54FA}"/>
              </a:ext>
            </a:extLst>
          </p:cNvPr>
          <p:cNvSpPr txBox="1">
            <a:spLocks/>
          </p:cNvSpPr>
          <p:nvPr/>
        </p:nvSpPr>
        <p:spPr>
          <a:xfrm>
            <a:off x="0" y="4030462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3491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912E4C-B8A6-4B4B-BEB9-8C0A10BD76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8654" y="-1"/>
            <a:ext cx="12190903" cy="690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649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0EDCBE0F-2B7F-4EE7-84E5-C6C5980EC5AC}"/>
              </a:ext>
            </a:extLst>
          </p:cNvPr>
          <p:cNvSpPr txBox="1">
            <a:spLocks/>
          </p:cNvSpPr>
          <p:nvPr/>
        </p:nvSpPr>
        <p:spPr>
          <a:xfrm>
            <a:off x="268680" y="1412231"/>
            <a:ext cx="11645679" cy="4716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Investigate seasonal patterns in activity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Find growing hotspots in Australia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96756F-C154-4C34-B529-81E403B61F65}"/>
              </a:ext>
            </a:extLst>
          </p:cNvPr>
          <p:cNvSpPr txBox="1">
            <a:spLocks/>
          </p:cNvSpPr>
          <p:nvPr/>
        </p:nvSpPr>
        <p:spPr>
          <a:xfrm>
            <a:off x="-507781" y="239573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Aims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CDA7EBD-88AC-4131-B93A-3337013A5720}"/>
              </a:ext>
            </a:extLst>
          </p:cNvPr>
          <p:cNvCxnSpPr>
            <a:cxnSpLocks/>
          </p:cNvCxnSpPr>
          <p:nvPr/>
        </p:nvCxnSpPr>
        <p:spPr>
          <a:xfrm flipH="1">
            <a:off x="1505432" y="1154118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9806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SC3000 Visualization - Domestic Flight Heatmap">
            <a:hlinkClick r:id="" action="ppaction://media"/>
            <a:extLst>
              <a:ext uri="{FF2B5EF4-FFF2-40B4-BE49-F238E27FC236}">
                <a16:creationId xmlns:a16="http://schemas.microsoft.com/office/drawing/2014/main" id="{69499F41-E94D-4FBD-8156-62C7433CA8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803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8E7EAB1-B439-4188-8B4A-153F2C023F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144" y="247397"/>
            <a:ext cx="7044601" cy="3606688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3C9FAA7-28F7-430C-A71B-F545398E44DC}"/>
              </a:ext>
            </a:extLst>
          </p:cNvPr>
          <p:cNvSpPr txBox="1">
            <a:spLocks/>
          </p:cNvSpPr>
          <p:nvPr/>
        </p:nvSpPr>
        <p:spPr>
          <a:xfrm>
            <a:off x="7235302" y="1047565"/>
            <a:ext cx="4956698" cy="37136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Less seasonal impact visible for domestic flights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79DE2A-D8BC-42F8-B9A2-5002E5466014}"/>
              </a:ext>
            </a:extLst>
          </p:cNvPr>
          <p:cNvSpPr txBox="1">
            <a:spLocks/>
          </p:cNvSpPr>
          <p:nvPr/>
        </p:nvSpPr>
        <p:spPr>
          <a:xfrm>
            <a:off x="5048527" y="439114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Trends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3CDC234-268A-4E73-8C02-3D43BBE2AD22}"/>
              </a:ext>
            </a:extLst>
          </p:cNvPr>
          <p:cNvCxnSpPr>
            <a:cxnSpLocks/>
          </p:cNvCxnSpPr>
          <p:nvPr/>
        </p:nvCxnSpPr>
        <p:spPr>
          <a:xfrm flipH="1">
            <a:off x="7341970" y="1208224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F4CD056A-17FC-4E04-8E88-5FC2DD8E54FA}"/>
              </a:ext>
            </a:extLst>
          </p:cNvPr>
          <p:cNvSpPr txBox="1">
            <a:spLocks/>
          </p:cNvSpPr>
          <p:nvPr/>
        </p:nvSpPr>
        <p:spPr>
          <a:xfrm>
            <a:off x="0" y="4030462"/>
            <a:ext cx="4956698" cy="2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1060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912E4C-B8A6-4B4B-BEB9-8C0A10BD76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8654" y="0"/>
            <a:ext cx="121909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3196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0EDCBE0F-2B7F-4EE7-84E5-C6C5980EC5AC}"/>
              </a:ext>
            </a:extLst>
          </p:cNvPr>
          <p:cNvSpPr txBox="1">
            <a:spLocks/>
          </p:cNvSpPr>
          <p:nvPr/>
        </p:nvSpPr>
        <p:spPr>
          <a:xfrm>
            <a:off x="268680" y="1412231"/>
            <a:ext cx="11645679" cy="4716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Overall, Australian air traffic increases year by year</a:t>
            </a:r>
          </a:p>
          <a:p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All air travel is affected by seasonal trends, peaking approximately every three months</a:t>
            </a:r>
          </a:p>
          <a:p>
            <a:pPr marL="0" indent="0"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96756F-C154-4C34-B529-81E403B61F65}"/>
              </a:ext>
            </a:extLst>
          </p:cNvPr>
          <p:cNvSpPr txBox="1">
            <a:spLocks/>
          </p:cNvSpPr>
          <p:nvPr/>
        </p:nvSpPr>
        <p:spPr>
          <a:xfrm>
            <a:off x="-507781" y="239573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CDA7EBD-88AC-4131-B93A-3337013A5720}"/>
              </a:ext>
            </a:extLst>
          </p:cNvPr>
          <p:cNvCxnSpPr>
            <a:cxnSpLocks/>
          </p:cNvCxnSpPr>
          <p:nvPr/>
        </p:nvCxnSpPr>
        <p:spPr>
          <a:xfrm flipH="1">
            <a:off x="1505432" y="1154118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037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0EDCBE0F-2B7F-4EE7-84E5-C6C5980EC5AC}"/>
              </a:ext>
            </a:extLst>
          </p:cNvPr>
          <p:cNvSpPr txBox="1">
            <a:spLocks/>
          </p:cNvSpPr>
          <p:nvPr/>
        </p:nvSpPr>
        <p:spPr>
          <a:xfrm>
            <a:off x="268680" y="1412231"/>
            <a:ext cx="11645679" cy="47169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International travel is more strongly affected by these seasonal trends</a:t>
            </a:r>
          </a:p>
          <a:p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Regional airports in Australia are generally only connected to one or two “hub” airports</a:t>
            </a:r>
          </a:p>
          <a:p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r>
              <a:rPr lang="en-AU" sz="3200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Larger airports are experiencing faster growth</a:t>
            </a:r>
          </a:p>
          <a:p>
            <a:pPr marL="0" indent="0"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sz="3200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096756F-C154-4C34-B529-81E403B61F65}"/>
              </a:ext>
            </a:extLst>
          </p:cNvPr>
          <p:cNvSpPr txBox="1">
            <a:spLocks/>
          </p:cNvSpPr>
          <p:nvPr/>
        </p:nvSpPr>
        <p:spPr>
          <a:xfrm>
            <a:off x="-507781" y="239573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Summary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CDA7EBD-88AC-4131-B93A-3337013A5720}"/>
              </a:ext>
            </a:extLst>
          </p:cNvPr>
          <p:cNvCxnSpPr>
            <a:cxnSpLocks/>
          </p:cNvCxnSpPr>
          <p:nvPr/>
        </p:nvCxnSpPr>
        <p:spPr>
          <a:xfrm flipH="1">
            <a:off x="1505432" y="1154118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1727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97E33-586D-4874-968C-BE3C6248F823}"/>
              </a:ext>
            </a:extLst>
          </p:cNvPr>
          <p:cNvSpPr txBox="1">
            <a:spLocks/>
          </p:cNvSpPr>
          <p:nvPr/>
        </p:nvSpPr>
        <p:spPr>
          <a:xfrm>
            <a:off x="1524000" y="2514455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Data Source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46789CB-FB71-4100-9299-AF66B2736B90}"/>
              </a:ext>
            </a:extLst>
          </p:cNvPr>
          <p:cNvCxnSpPr>
            <a:cxnSpLocks/>
          </p:cNvCxnSpPr>
          <p:nvPr/>
        </p:nvCxnSpPr>
        <p:spPr>
          <a:xfrm flipH="1">
            <a:off x="3773054" y="3403600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145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A21B6B4-272D-43B8-8910-A5276FBE3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225" y="569191"/>
            <a:ext cx="10115550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DEC2F73-12C5-4EDF-94C4-5AB9F3EC05EB}"/>
              </a:ext>
            </a:extLst>
          </p:cNvPr>
          <p:cNvSpPr txBox="1">
            <a:spLocks/>
          </p:cNvSpPr>
          <p:nvPr/>
        </p:nvSpPr>
        <p:spPr>
          <a:xfrm>
            <a:off x="1038225" y="2344738"/>
            <a:ext cx="9144000" cy="35798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Aviation statistics are published by the Bureau of Infrastructure, Transport, and Regional Economics (BITRE)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International &amp; domestic activity are both available</a:t>
            </a:r>
          </a:p>
        </p:txBody>
      </p:sp>
    </p:spTree>
    <p:extLst>
      <p:ext uri="{BB962C8B-B14F-4D97-AF65-F5344CB8AC3E}">
        <p14:creationId xmlns:p14="http://schemas.microsoft.com/office/powerpoint/2010/main" val="2044213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E8E259-A0E7-4BBF-AF5E-D5BB8A56B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71290"/>
            <a:ext cx="4966488" cy="651541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BECFFBF-642A-4C81-B638-85DD71D9006F}"/>
              </a:ext>
            </a:extLst>
          </p:cNvPr>
          <p:cNvSpPr txBox="1">
            <a:spLocks/>
          </p:cNvSpPr>
          <p:nvPr/>
        </p:nvSpPr>
        <p:spPr>
          <a:xfrm>
            <a:off x="6096000" y="1238249"/>
            <a:ext cx="5595885" cy="2190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City pairs datasets are the most interesting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FAA018-363D-4A19-95DE-ADB3CD3361EA}"/>
              </a:ext>
            </a:extLst>
          </p:cNvPr>
          <p:cNvSpPr txBox="1">
            <a:spLocks/>
          </p:cNvSpPr>
          <p:nvPr/>
        </p:nvSpPr>
        <p:spPr>
          <a:xfrm>
            <a:off x="3876675" y="323704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International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67AD63A-95CC-4ED8-8551-F6F0CB3494DA}"/>
              </a:ext>
            </a:extLst>
          </p:cNvPr>
          <p:cNvCxnSpPr>
            <a:cxnSpLocks/>
          </p:cNvCxnSpPr>
          <p:nvPr/>
        </p:nvCxnSpPr>
        <p:spPr>
          <a:xfrm flipH="1">
            <a:off x="6125729" y="1212849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192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E680A318-56C6-49AE-B9FC-CFBFC64BB057}"/>
              </a:ext>
            </a:extLst>
          </p:cNvPr>
          <p:cNvSpPr txBox="1">
            <a:spLocks/>
          </p:cNvSpPr>
          <p:nvPr/>
        </p:nvSpPr>
        <p:spPr>
          <a:xfrm>
            <a:off x="6096000" y="1238249"/>
            <a:ext cx="5595885" cy="2190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AU" dirty="0">
              <a:solidFill>
                <a:schemeClr val="bg1"/>
              </a:solidFill>
              <a:latin typeface="Poppins Thin" panose="00000300000000000000" pitchFamily="2" charset="0"/>
              <a:cs typeface="Poppins Thin" panose="00000300000000000000" pitchFamily="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>
                <a:solidFill>
                  <a:schemeClr val="bg1"/>
                </a:solidFill>
                <a:latin typeface="Poppins Thin" panose="00000300000000000000" pitchFamily="2" charset="0"/>
                <a:cs typeface="Poppins Thin" panose="00000300000000000000" pitchFamily="2" charset="0"/>
              </a:rPr>
              <a:t>Domestic Top Routes is similar to the International City Pairs data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5A68B72-7759-4965-B2ED-44A6AFCC1BED}"/>
              </a:ext>
            </a:extLst>
          </p:cNvPr>
          <p:cNvSpPr txBox="1">
            <a:spLocks/>
          </p:cNvSpPr>
          <p:nvPr/>
        </p:nvSpPr>
        <p:spPr>
          <a:xfrm>
            <a:off x="3876675" y="323704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Domestic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C108A57-6BFD-43B9-8238-855BDD956AF5}"/>
              </a:ext>
            </a:extLst>
          </p:cNvPr>
          <p:cNvCxnSpPr>
            <a:cxnSpLocks/>
          </p:cNvCxnSpPr>
          <p:nvPr/>
        </p:nvCxnSpPr>
        <p:spPr>
          <a:xfrm flipH="1">
            <a:off x="6125729" y="1212849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3D77AF4-5F05-4AAC-B90B-6FDEB1313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4" y="323704"/>
            <a:ext cx="5632665" cy="530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848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F462994-A1E7-4FE3-84FF-6F1001F47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7655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350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97E33-586D-4874-968C-BE3C6248F823}"/>
              </a:ext>
            </a:extLst>
          </p:cNvPr>
          <p:cNvSpPr txBox="1">
            <a:spLocks/>
          </p:cNvSpPr>
          <p:nvPr/>
        </p:nvSpPr>
        <p:spPr>
          <a:xfrm>
            <a:off x="1524000" y="2514455"/>
            <a:ext cx="9144000" cy="9145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Processing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C3A464F-C077-4D55-B013-785F0AE158D6}"/>
              </a:ext>
            </a:extLst>
          </p:cNvPr>
          <p:cNvCxnSpPr>
            <a:cxnSpLocks/>
          </p:cNvCxnSpPr>
          <p:nvPr/>
        </p:nvCxnSpPr>
        <p:spPr>
          <a:xfrm flipH="1">
            <a:off x="3773054" y="3429000"/>
            <a:ext cx="4645891" cy="0"/>
          </a:xfrm>
          <a:prstGeom prst="line">
            <a:avLst/>
          </a:prstGeom>
          <a:ln w="19050">
            <a:solidFill>
              <a:srgbClr val="FFF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9365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384</Words>
  <Application>Microsoft Office PowerPoint</Application>
  <PresentationFormat>Widescreen</PresentationFormat>
  <Paragraphs>98</Paragraphs>
  <Slides>34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Poppins SemiBold</vt:lpstr>
      <vt:lpstr>Poppins Thin</vt:lpstr>
      <vt:lpstr>Office Theme</vt:lpstr>
      <vt:lpstr>Come Fly With 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Fraser</dc:creator>
  <cp:lastModifiedBy>Robert Fraser</cp:lastModifiedBy>
  <cp:revision>23</cp:revision>
  <dcterms:created xsi:type="dcterms:W3CDTF">2020-04-29T11:08:58Z</dcterms:created>
  <dcterms:modified xsi:type="dcterms:W3CDTF">2020-05-06T02:54:34Z</dcterms:modified>
</cp:coreProperties>
</file>